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TAN Mon Cheri" charset="1" panose="00000000000000000000"/>
      <p:regular r:id="rId18"/>
    </p:embeddedFont>
    <p:embeddedFont>
      <p:font typeface="TT Commons Pro" charset="1" panose="020B0103030102020204"/>
      <p:regular r:id="rId19"/>
    </p:embeddedFont>
    <p:embeddedFont>
      <p:font typeface="TT Commons Pro Italics" charset="1" panose="020B0103030102020204"/>
      <p:regular r:id="rId20"/>
    </p:embeddedFont>
    <p:embeddedFont>
      <p:font typeface="TT Commons Pro Bold" charset="1" panose="020B0103030102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glowing gradient brush stroke"/>
          <p:cNvSpPr/>
          <p:nvPr/>
        </p:nvSpPr>
        <p:spPr>
          <a:xfrm flipH="false" flipV="false" rot="337666">
            <a:off x="-1883592" y="534262"/>
            <a:ext cx="18447884" cy="15081145"/>
          </a:xfrm>
          <a:custGeom>
            <a:avLst/>
            <a:gdLst/>
            <a:ahLst/>
            <a:cxnLst/>
            <a:rect r="r" b="b" t="t" l="l"/>
            <a:pathLst>
              <a:path h="15081145" w="18447884">
                <a:moveTo>
                  <a:pt x="0" y="0"/>
                </a:moveTo>
                <a:lnTo>
                  <a:pt x="18447883" y="0"/>
                </a:lnTo>
                <a:lnTo>
                  <a:pt x="18447883" y="15081145"/>
                </a:lnTo>
                <a:lnTo>
                  <a:pt x="0" y="15081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26230"/>
            <a:ext cx="13956662" cy="1748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960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OOP PRINCIPY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451899"/>
            <a:ext cx="915689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Inkapulácia a Static v Programovaní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192380" y="1244650"/>
            <a:ext cx="271509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CodeCraft - ZAIT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1546" t="-181946" r="-5704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6022" y="2124920"/>
            <a:ext cx="7678735" cy="7010778"/>
            <a:chOff x="0" y="0"/>
            <a:chExt cx="4305951" cy="3931386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305952" cy="3931386"/>
            </a:xfrm>
            <a:custGeom>
              <a:avLst/>
              <a:gdLst/>
              <a:ahLst/>
              <a:cxnLst/>
              <a:rect r="r" b="b" t="t" l="l"/>
              <a:pathLst>
                <a:path h="3931386" w="4305952">
                  <a:moveTo>
                    <a:pt x="4181491" y="3931386"/>
                  </a:moveTo>
                  <a:lnTo>
                    <a:pt x="124460" y="3931386"/>
                  </a:lnTo>
                  <a:cubicBezTo>
                    <a:pt x="55880" y="3931386"/>
                    <a:pt x="0" y="3875506"/>
                    <a:pt x="0" y="38069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81492" y="0"/>
                  </a:lnTo>
                  <a:cubicBezTo>
                    <a:pt x="4250072" y="0"/>
                    <a:pt x="4305952" y="55880"/>
                    <a:pt x="4305952" y="124460"/>
                  </a:cubicBezTo>
                  <a:lnTo>
                    <a:pt x="4305952" y="3806926"/>
                  </a:lnTo>
                  <a:cubicBezTo>
                    <a:pt x="4305952" y="3875506"/>
                    <a:pt x="4250072" y="3931386"/>
                    <a:pt x="4181492" y="3931386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01125" y="2124920"/>
            <a:ext cx="9057909" cy="7010778"/>
            <a:chOff x="0" y="0"/>
            <a:chExt cx="5079341" cy="3931386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5079342" cy="3931386"/>
            </a:xfrm>
            <a:custGeom>
              <a:avLst/>
              <a:gdLst/>
              <a:ahLst/>
              <a:cxnLst/>
              <a:rect r="r" b="b" t="t" l="l"/>
              <a:pathLst>
                <a:path h="3931386" w="5079342">
                  <a:moveTo>
                    <a:pt x="4954881" y="3931386"/>
                  </a:moveTo>
                  <a:lnTo>
                    <a:pt x="124460" y="3931386"/>
                  </a:lnTo>
                  <a:cubicBezTo>
                    <a:pt x="55880" y="3931386"/>
                    <a:pt x="0" y="3875506"/>
                    <a:pt x="0" y="38069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4882" y="0"/>
                  </a:lnTo>
                  <a:cubicBezTo>
                    <a:pt x="5023462" y="0"/>
                    <a:pt x="5079342" y="55880"/>
                    <a:pt x="5079342" y="124460"/>
                  </a:cubicBezTo>
                  <a:lnTo>
                    <a:pt x="5079342" y="3806926"/>
                  </a:lnTo>
                  <a:cubicBezTo>
                    <a:pt x="5079342" y="3875506"/>
                    <a:pt x="5023462" y="3931386"/>
                    <a:pt x="4954882" y="3931386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376500" y="3045315"/>
            <a:ext cx="6963772" cy="1210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9"/>
              </a:lnSpc>
              <a:spcBef>
                <a:spcPct val="0"/>
              </a:spcBef>
            </a:pPr>
            <a:r>
              <a:rPr lang="en-US" b="true" sz="3699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Úloha 1: Inkapulácia v triede „Kniha“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2682" y="5053624"/>
            <a:ext cx="6963772" cy="324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Popis úlohy</a:t>
            </a:r>
            <a:r>
              <a:rPr lang="en-US" sz="33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: Vytvorte triedu Kniha, ktorá reprezentuje knihu s názvom a počtom strán. Pomocou inkapulácie zabezpečte, aby bolo možné nastaviť alebo získať hodnoty len cez špeciálne metódy.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32455" y="2556795"/>
            <a:ext cx="8728685" cy="626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1005" indent="-345503" lvl="1">
              <a:lnSpc>
                <a:spcPts val="4160"/>
              </a:lnSpc>
              <a:buAutoNum type="arabicPeriod" startAt="1"/>
            </a:pPr>
            <a:r>
              <a:rPr lang="en-US" sz="32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Definujte triedu </a:t>
            </a:r>
            <a:r>
              <a:rPr lang="en-US" b="true" sz="320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Kniha </a:t>
            </a:r>
            <a:r>
              <a:rPr lang="en-US" sz="32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 dvoma privátnymi atribútmi: </a:t>
            </a:r>
            <a:r>
              <a:rPr lang="en-US" b="true" sz="320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nazov </a:t>
            </a:r>
            <a:r>
              <a:rPr lang="en-US" sz="32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a </a:t>
            </a:r>
            <a:r>
              <a:rPr lang="en-US" b="true" sz="320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pocet_stran</a:t>
            </a:r>
            <a:r>
              <a:rPr lang="en-US" sz="32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.</a:t>
            </a:r>
          </a:p>
          <a:p>
            <a:pPr algn="l" marL="691005" indent="-345503" lvl="1">
              <a:lnSpc>
                <a:spcPts val="4160"/>
              </a:lnSpc>
              <a:buAutoNum type="arabicPeriod" startAt="1"/>
            </a:pPr>
            <a:r>
              <a:rPr lang="en-US" sz="32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Pridajte metódu </a:t>
            </a:r>
            <a:r>
              <a:rPr lang="en-US" b="true" sz="320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nastav_nazov</a:t>
            </a:r>
            <a:r>
              <a:rPr lang="en-US" sz="32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() na nastavenie názvu knihy a </a:t>
            </a:r>
            <a:r>
              <a:rPr lang="en-US" b="true" sz="320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ziskaj_nazov</a:t>
            </a:r>
            <a:r>
              <a:rPr lang="en-US" sz="32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() na jeho získanie.</a:t>
            </a:r>
          </a:p>
          <a:p>
            <a:pPr algn="l" marL="691005" indent="-345503" lvl="1">
              <a:lnSpc>
                <a:spcPts val="4160"/>
              </a:lnSpc>
              <a:buAutoNum type="arabicPeriod" startAt="1"/>
            </a:pPr>
            <a:r>
              <a:rPr lang="en-US" sz="32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Pridajte metódy </a:t>
            </a:r>
            <a:r>
              <a:rPr lang="en-US" b="true" sz="320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nastav_pocet_stran</a:t>
            </a:r>
            <a:r>
              <a:rPr lang="en-US" sz="32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() a </a:t>
            </a:r>
            <a:r>
              <a:rPr lang="en-US" b="true" sz="320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ziskaj_pocet_stran</a:t>
            </a:r>
            <a:r>
              <a:rPr lang="en-US" sz="32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(), aby ste mohli manipulovať s počtom strán.</a:t>
            </a:r>
          </a:p>
          <a:p>
            <a:pPr algn="l" marL="691005" indent="-345503" lvl="1">
              <a:lnSpc>
                <a:spcPts val="4160"/>
              </a:lnSpc>
              <a:buAutoNum type="arabicPeriod" startAt="1"/>
            </a:pPr>
            <a:r>
              <a:rPr lang="en-US" sz="32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Na konci vytvorte objekt typu Kniha a nastavte názov a počet strán pomocou vašich metód. </a:t>
            </a:r>
            <a:r>
              <a:rPr lang="en-US" sz="32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Skontrolujte</a:t>
            </a:r>
            <a:r>
              <a:rPr lang="en-US" sz="32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, či sa údaje správne ukladajú a načítavajú.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01125" y="1329827"/>
            <a:ext cx="1809750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POSTUP: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0053" t="0" r="-48541" b="-18194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6022" y="2124920"/>
            <a:ext cx="7678735" cy="7010778"/>
            <a:chOff x="0" y="0"/>
            <a:chExt cx="4305951" cy="3931386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305952" cy="3931386"/>
            </a:xfrm>
            <a:custGeom>
              <a:avLst/>
              <a:gdLst/>
              <a:ahLst/>
              <a:cxnLst/>
              <a:rect r="r" b="b" t="t" l="l"/>
              <a:pathLst>
                <a:path h="3931386" w="4305952">
                  <a:moveTo>
                    <a:pt x="4181491" y="3931386"/>
                  </a:moveTo>
                  <a:lnTo>
                    <a:pt x="124460" y="3931386"/>
                  </a:lnTo>
                  <a:cubicBezTo>
                    <a:pt x="55880" y="3931386"/>
                    <a:pt x="0" y="3875506"/>
                    <a:pt x="0" y="38069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81492" y="0"/>
                  </a:lnTo>
                  <a:cubicBezTo>
                    <a:pt x="4250072" y="0"/>
                    <a:pt x="4305952" y="55880"/>
                    <a:pt x="4305952" y="124460"/>
                  </a:cubicBezTo>
                  <a:lnTo>
                    <a:pt x="4305952" y="3806926"/>
                  </a:lnTo>
                  <a:cubicBezTo>
                    <a:pt x="4305952" y="3875506"/>
                    <a:pt x="4250072" y="3931386"/>
                    <a:pt x="4181492" y="3931386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01125" y="2124920"/>
            <a:ext cx="9057909" cy="7010778"/>
            <a:chOff x="0" y="0"/>
            <a:chExt cx="5079341" cy="3931386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5079342" cy="3931386"/>
            </a:xfrm>
            <a:custGeom>
              <a:avLst/>
              <a:gdLst/>
              <a:ahLst/>
              <a:cxnLst/>
              <a:rect r="r" b="b" t="t" l="l"/>
              <a:pathLst>
                <a:path h="3931386" w="5079342">
                  <a:moveTo>
                    <a:pt x="4954881" y="3931386"/>
                  </a:moveTo>
                  <a:lnTo>
                    <a:pt x="124460" y="3931386"/>
                  </a:lnTo>
                  <a:cubicBezTo>
                    <a:pt x="55880" y="3931386"/>
                    <a:pt x="0" y="3875506"/>
                    <a:pt x="0" y="38069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4882" y="0"/>
                  </a:lnTo>
                  <a:cubicBezTo>
                    <a:pt x="5023462" y="0"/>
                    <a:pt x="5079342" y="55880"/>
                    <a:pt x="5079342" y="124460"/>
                  </a:cubicBezTo>
                  <a:lnTo>
                    <a:pt x="5079342" y="3806926"/>
                  </a:lnTo>
                  <a:cubicBezTo>
                    <a:pt x="5079342" y="3875506"/>
                    <a:pt x="5023462" y="3931386"/>
                    <a:pt x="4954882" y="3931386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9001125" y="1329827"/>
            <a:ext cx="1809750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POSTUP: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2873" y="3048305"/>
            <a:ext cx="6989643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Úloha 2: Static premenná v triede „Tím“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2873" y="4860975"/>
            <a:ext cx="6989643" cy="270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Popis úlohy</a:t>
            </a:r>
            <a:r>
              <a:rPr lang="en-US" sz="33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: Vytvorte triedu Tim, ktorá reprezentuje športový tím. Táto trieda bude sledovať celkový počet vytvorených tímov pomocou statickej premennej.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81083" y="2365139"/>
            <a:ext cx="8497992" cy="650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2" indent="-356236" lvl="1">
              <a:lnSpc>
                <a:spcPts val="4290"/>
              </a:lnSpc>
              <a:buAutoNum type="arabicPeriod" startAt="1"/>
            </a:pPr>
            <a:r>
              <a:rPr lang="en-US" sz="33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Definujte triedu Tim s atribútom </a:t>
            </a:r>
            <a:r>
              <a:rPr lang="en-US" b="true" sz="330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nazov</a:t>
            </a:r>
            <a:r>
              <a:rPr lang="en-US" sz="33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a statickou premennou </a:t>
            </a:r>
            <a:r>
              <a:rPr lang="en-US" b="true" sz="330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pocet_timov</a:t>
            </a:r>
            <a:r>
              <a:rPr lang="en-US" sz="33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, ktorá bude uchovávať celkový počet vytvorených tímov.</a:t>
            </a:r>
          </a:p>
          <a:p>
            <a:pPr algn="l" marL="712472" indent="-356236" lvl="1">
              <a:lnSpc>
                <a:spcPts val="4290"/>
              </a:lnSpc>
              <a:buAutoNum type="arabicPeriod" startAt="1"/>
            </a:pPr>
            <a:r>
              <a:rPr lang="en-US" sz="33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V konštruktore pridajte zvýšenie hodnoty </a:t>
            </a:r>
            <a:r>
              <a:rPr lang="en-US" b="true" sz="330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pocet_timov </a:t>
            </a:r>
            <a:r>
              <a:rPr lang="en-US" sz="33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vždy, keď sa vytvorí nový tím.</a:t>
            </a:r>
          </a:p>
          <a:p>
            <a:pPr algn="l" marL="712472" indent="-356236" lvl="1">
              <a:lnSpc>
                <a:spcPts val="4290"/>
              </a:lnSpc>
              <a:buAutoNum type="arabicPeriod" startAt="1"/>
            </a:pPr>
            <a:r>
              <a:rPr lang="en-US" sz="33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Pridajte metódu </a:t>
            </a:r>
            <a:r>
              <a:rPr lang="en-US" b="true" sz="330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ziskaj_pocet_timov</a:t>
            </a:r>
            <a:r>
              <a:rPr lang="en-US" sz="33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(), ktorá vráti celkový počet vytvorených tímov.</a:t>
            </a:r>
          </a:p>
          <a:p>
            <a:pPr algn="l" marL="712472" indent="-356236" lvl="1">
              <a:lnSpc>
                <a:spcPts val="4290"/>
              </a:lnSpc>
              <a:buAutoNum type="arabicPeriod" startAt="1"/>
            </a:pPr>
            <a:r>
              <a:rPr lang="en-US" sz="33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Vyskúšajte vytvoriť niekoľko objektov typu Tim a vypíšte hodnotu pocet_timov na konci programu.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2870" t="-470" r="-55724" b="-18147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86073" y="4053872"/>
            <a:ext cx="12515853" cy="3183170"/>
            <a:chOff x="0" y="0"/>
            <a:chExt cx="16687804" cy="424422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09550"/>
              <a:ext cx="16687804" cy="3501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7200">
                  <a:solidFill>
                    <a:srgbClr val="000000"/>
                  </a:solidFill>
                  <a:latin typeface="TAN Mon Cheri"/>
                  <a:ea typeface="TAN Mon Cheri"/>
                  <a:cs typeface="TAN Mon Cheri"/>
                  <a:sym typeface="TAN Mon Cheri"/>
                </a:rPr>
                <a:t>ĎAKUJEM ZA POZORNOSŤ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512001" y="3512918"/>
              <a:ext cx="11663803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Otazky?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028700"/>
            <a:ext cx="2321161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CodeCraft - ZAIT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glowing gradient brush stroke"/>
          <p:cNvSpPr/>
          <p:nvPr/>
        </p:nvSpPr>
        <p:spPr>
          <a:xfrm flipH="false" flipV="false" rot="0">
            <a:off x="-6410564" y="1709417"/>
            <a:ext cx="15350424" cy="15350424"/>
          </a:xfrm>
          <a:custGeom>
            <a:avLst/>
            <a:gdLst/>
            <a:ahLst/>
            <a:cxnLst/>
            <a:rect r="r" b="b" t="t" l="l"/>
            <a:pathLst>
              <a:path h="15350424" w="15350424">
                <a:moveTo>
                  <a:pt x="0" y="0"/>
                </a:moveTo>
                <a:lnTo>
                  <a:pt x="15350424" y="0"/>
                </a:lnTo>
                <a:lnTo>
                  <a:pt x="15350424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a rounded gradient shape"/>
          <p:cNvSpPr/>
          <p:nvPr/>
        </p:nvSpPr>
        <p:spPr>
          <a:xfrm flipH="false" flipV="false" rot="0">
            <a:off x="10019297" y="2580019"/>
            <a:ext cx="1064217" cy="1064217"/>
          </a:xfrm>
          <a:custGeom>
            <a:avLst/>
            <a:gdLst/>
            <a:ahLst/>
            <a:cxnLst/>
            <a:rect r="r" b="b" t="t" l="l"/>
            <a:pathLst>
              <a:path h="1064217" w="1064217">
                <a:moveTo>
                  <a:pt x="0" y="0"/>
                </a:moveTo>
                <a:lnTo>
                  <a:pt x="1064217" y="0"/>
                </a:lnTo>
                <a:lnTo>
                  <a:pt x="1064217" y="1064217"/>
                </a:lnTo>
                <a:lnTo>
                  <a:pt x="0" y="1064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a rounded gradient shape"/>
          <p:cNvSpPr/>
          <p:nvPr/>
        </p:nvSpPr>
        <p:spPr>
          <a:xfrm flipH="false" flipV="false" rot="0">
            <a:off x="10019297" y="4365875"/>
            <a:ext cx="1064217" cy="1064217"/>
          </a:xfrm>
          <a:custGeom>
            <a:avLst/>
            <a:gdLst/>
            <a:ahLst/>
            <a:cxnLst/>
            <a:rect r="r" b="b" t="t" l="l"/>
            <a:pathLst>
              <a:path h="1064217" w="1064217">
                <a:moveTo>
                  <a:pt x="0" y="0"/>
                </a:moveTo>
                <a:lnTo>
                  <a:pt x="1064217" y="0"/>
                </a:lnTo>
                <a:lnTo>
                  <a:pt x="1064217" y="1064217"/>
                </a:lnTo>
                <a:lnTo>
                  <a:pt x="0" y="1064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a rounded gradient shape"/>
          <p:cNvSpPr/>
          <p:nvPr/>
        </p:nvSpPr>
        <p:spPr>
          <a:xfrm flipH="false" flipV="false" rot="0">
            <a:off x="10019297" y="6461688"/>
            <a:ext cx="1064217" cy="1064217"/>
          </a:xfrm>
          <a:custGeom>
            <a:avLst/>
            <a:gdLst/>
            <a:ahLst/>
            <a:cxnLst/>
            <a:rect r="r" b="b" t="t" l="l"/>
            <a:pathLst>
              <a:path h="1064217" w="1064217">
                <a:moveTo>
                  <a:pt x="0" y="0"/>
                </a:moveTo>
                <a:lnTo>
                  <a:pt x="1064217" y="0"/>
                </a:lnTo>
                <a:lnTo>
                  <a:pt x="1064217" y="1064218"/>
                </a:lnTo>
                <a:lnTo>
                  <a:pt x="0" y="1064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906867"/>
            <a:ext cx="8666747" cy="3883823"/>
            <a:chOff x="0" y="0"/>
            <a:chExt cx="11555663" cy="517843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09550"/>
              <a:ext cx="11555663" cy="3501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7200">
                  <a:solidFill>
                    <a:srgbClr val="000000"/>
                  </a:solidFill>
                  <a:latin typeface="TAN Mon Cheri"/>
                  <a:ea typeface="TAN Mon Cheri"/>
                  <a:cs typeface="TAN Mon Cheri"/>
                  <a:sym typeface="TAN Mon Cheri"/>
                </a:rPr>
                <a:t>ČO JE INKAPULÁCIA?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685122"/>
              <a:ext cx="11555663" cy="1493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Inkapulácia je princíp oop, ktorý umožňuje skrývať detaily implementácie a chrániť údaje.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405100" y="2847939"/>
            <a:ext cx="585420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Public (je prístupná všetkým)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05100" y="4383634"/>
            <a:ext cx="585420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Protected (je prístupna v rámci triedy a v jej potomkoch)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05100" y="6479447"/>
            <a:ext cx="585420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Private (je prístupna len vo vnutri triedy)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26964" y="1300494"/>
            <a:ext cx="3889177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 i="true">
                <a:solidFill>
                  <a:srgbClr val="000000"/>
                </a:solidFill>
                <a:latin typeface="TT Commons Pro Italics"/>
                <a:ea typeface="TT Commons Pro Italics"/>
                <a:cs typeface="TT Commons Pro Italics"/>
                <a:sym typeface="TT Commons Pro Italics"/>
              </a:rPr>
              <a:t>Access modifikatory: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169014" r="-58594" b="-12931"/>
            </a:stretch>
          </a:blipFill>
        </p:spPr>
      </p:sp>
      <p:sp>
        <p:nvSpPr>
          <p:cNvPr name="Freeform 3" id="3" descr="a glowing gradient brush stroke "/>
          <p:cNvSpPr/>
          <p:nvPr/>
        </p:nvSpPr>
        <p:spPr>
          <a:xfrm flipH="false" flipV="false" rot="9007576">
            <a:off x="-3718518" y="1240391"/>
            <a:ext cx="10624840" cy="12724359"/>
          </a:xfrm>
          <a:custGeom>
            <a:avLst/>
            <a:gdLst/>
            <a:ahLst/>
            <a:cxnLst/>
            <a:rect r="r" b="b" t="t" l="l"/>
            <a:pathLst>
              <a:path h="12724359" w="10624840">
                <a:moveTo>
                  <a:pt x="0" y="0"/>
                </a:moveTo>
                <a:lnTo>
                  <a:pt x="10624840" y="0"/>
                </a:lnTo>
                <a:lnTo>
                  <a:pt x="10624840" y="12724360"/>
                </a:lnTo>
                <a:lnTo>
                  <a:pt x="0" y="12724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11451" y="-77345"/>
            <a:ext cx="9149814" cy="10441690"/>
          </a:xfrm>
          <a:custGeom>
            <a:avLst/>
            <a:gdLst/>
            <a:ahLst/>
            <a:cxnLst/>
            <a:rect r="r" b="b" t="t" l="l"/>
            <a:pathLst>
              <a:path h="10441690" w="9149814">
                <a:moveTo>
                  <a:pt x="0" y="0"/>
                </a:moveTo>
                <a:lnTo>
                  <a:pt x="9149814" y="0"/>
                </a:lnTo>
                <a:lnTo>
                  <a:pt x="9149814" y="10441690"/>
                </a:lnTo>
                <a:lnTo>
                  <a:pt x="0" y="104416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5" t="0" r="-69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2077" y="8295392"/>
            <a:ext cx="9369374" cy="962908"/>
          </a:xfrm>
          <a:custGeom>
            <a:avLst/>
            <a:gdLst/>
            <a:ahLst/>
            <a:cxnLst/>
            <a:rect r="r" b="b" t="t" l="l"/>
            <a:pathLst>
              <a:path h="962908" w="9369374">
                <a:moveTo>
                  <a:pt x="0" y="0"/>
                </a:moveTo>
                <a:lnTo>
                  <a:pt x="9369374" y="0"/>
                </a:lnTo>
                <a:lnTo>
                  <a:pt x="9369374" y="962908"/>
                </a:lnTo>
                <a:lnTo>
                  <a:pt x="0" y="962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12" t="0" r="-194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03326" y="1188438"/>
            <a:ext cx="8340674" cy="3202999"/>
            <a:chOff x="0" y="0"/>
            <a:chExt cx="11120899" cy="427066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09550"/>
              <a:ext cx="11120899" cy="3501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7200">
                  <a:solidFill>
                    <a:srgbClr val="000000"/>
                  </a:solidFill>
                  <a:latin typeface="TAN Mon Cheri"/>
                  <a:ea typeface="TAN Mon Cheri"/>
                  <a:cs typeface="TAN Mon Cheri"/>
                  <a:sym typeface="TAN Mon Cheri"/>
                </a:rPr>
                <a:t>PRIVATE MODIFIER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539357"/>
              <a:ext cx="11120899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Príklad s chybou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20767" y="7564471"/>
            <a:ext cx="121586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Chyby: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169014" r="-58594" b="-12931"/>
            </a:stretch>
          </a:blipFill>
        </p:spPr>
      </p:sp>
      <p:sp>
        <p:nvSpPr>
          <p:cNvPr name="Freeform 3" id="3" descr="a glowing gradient brush stroke "/>
          <p:cNvSpPr/>
          <p:nvPr/>
        </p:nvSpPr>
        <p:spPr>
          <a:xfrm flipH="false" flipV="false" rot="9007576">
            <a:off x="-3718518" y="1240391"/>
            <a:ext cx="10624840" cy="12724359"/>
          </a:xfrm>
          <a:custGeom>
            <a:avLst/>
            <a:gdLst/>
            <a:ahLst/>
            <a:cxnLst/>
            <a:rect r="r" b="b" t="t" l="l"/>
            <a:pathLst>
              <a:path h="12724359" w="10624840">
                <a:moveTo>
                  <a:pt x="0" y="0"/>
                </a:moveTo>
                <a:lnTo>
                  <a:pt x="10624840" y="0"/>
                </a:lnTo>
                <a:lnTo>
                  <a:pt x="10624840" y="12724360"/>
                </a:lnTo>
                <a:lnTo>
                  <a:pt x="0" y="12724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307296"/>
            <a:ext cx="7363110" cy="3081845"/>
          </a:xfrm>
          <a:custGeom>
            <a:avLst/>
            <a:gdLst/>
            <a:ahLst/>
            <a:cxnLst/>
            <a:rect r="r" b="b" t="t" l="l"/>
            <a:pathLst>
              <a:path h="3081845" w="7363110">
                <a:moveTo>
                  <a:pt x="0" y="0"/>
                </a:moveTo>
                <a:lnTo>
                  <a:pt x="7363110" y="0"/>
                </a:lnTo>
                <a:lnTo>
                  <a:pt x="7363110" y="3081844"/>
                </a:lnTo>
                <a:lnTo>
                  <a:pt x="0" y="3081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0"/>
            <a:ext cx="10315536" cy="10445019"/>
          </a:xfrm>
          <a:custGeom>
            <a:avLst/>
            <a:gdLst/>
            <a:ahLst/>
            <a:cxnLst/>
            <a:rect r="r" b="b" t="t" l="l"/>
            <a:pathLst>
              <a:path h="10445019" w="10315536">
                <a:moveTo>
                  <a:pt x="0" y="0"/>
                </a:moveTo>
                <a:lnTo>
                  <a:pt x="10315536" y="0"/>
                </a:lnTo>
                <a:lnTo>
                  <a:pt x="10315536" y="10445019"/>
                </a:lnTo>
                <a:lnTo>
                  <a:pt x="0" y="10445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03326" y="1188438"/>
            <a:ext cx="8340674" cy="3202999"/>
            <a:chOff x="0" y="0"/>
            <a:chExt cx="11120899" cy="427066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09550"/>
              <a:ext cx="11120899" cy="3501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7200">
                  <a:solidFill>
                    <a:srgbClr val="000000"/>
                  </a:solidFill>
                  <a:latin typeface="TAN Mon Cheri"/>
                  <a:ea typeface="TAN Mon Cheri"/>
                  <a:cs typeface="TAN Mon Cheri"/>
                  <a:sym typeface="TAN Mon Cheri"/>
                </a:rPr>
                <a:t>PRIVATE MODIFIER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539357"/>
              <a:ext cx="11120899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Spravny príklad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5811996"/>
            <a:ext cx="1333143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Output: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169014" r="-58594" b="-12931"/>
            </a:stretch>
          </a:blipFill>
        </p:spPr>
      </p:sp>
      <p:sp>
        <p:nvSpPr>
          <p:cNvPr name="Freeform 3" id="3" descr="a glowing gradient brush stroke "/>
          <p:cNvSpPr/>
          <p:nvPr/>
        </p:nvSpPr>
        <p:spPr>
          <a:xfrm flipH="false" flipV="false" rot="9007576">
            <a:off x="-3718518" y="1240391"/>
            <a:ext cx="10624840" cy="12724359"/>
          </a:xfrm>
          <a:custGeom>
            <a:avLst/>
            <a:gdLst/>
            <a:ahLst/>
            <a:cxnLst/>
            <a:rect r="r" b="b" t="t" l="l"/>
            <a:pathLst>
              <a:path h="12724359" w="10624840">
                <a:moveTo>
                  <a:pt x="0" y="0"/>
                </a:moveTo>
                <a:lnTo>
                  <a:pt x="10624840" y="0"/>
                </a:lnTo>
                <a:lnTo>
                  <a:pt x="10624840" y="12724360"/>
                </a:lnTo>
                <a:lnTo>
                  <a:pt x="0" y="12724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97542" y="2382560"/>
            <a:ext cx="11438120" cy="8445869"/>
          </a:xfrm>
          <a:custGeom>
            <a:avLst/>
            <a:gdLst/>
            <a:ahLst/>
            <a:cxnLst/>
            <a:rect r="r" b="b" t="t" l="l"/>
            <a:pathLst>
              <a:path h="8445869" w="11438120">
                <a:moveTo>
                  <a:pt x="0" y="0"/>
                </a:moveTo>
                <a:lnTo>
                  <a:pt x="11438120" y="0"/>
                </a:lnTo>
                <a:lnTo>
                  <a:pt x="11438120" y="8445869"/>
                </a:lnTo>
                <a:lnTo>
                  <a:pt x="0" y="8445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7397" y="6972419"/>
            <a:ext cx="6402483" cy="2285881"/>
          </a:xfrm>
          <a:custGeom>
            <a:avLst/>
            <a:gdLst/>
            <a:ahLst/>
            <a:cxnLst/>
            <a:rect r="r" b="b" t="t" l="l"/>
            <a:pathLst>
              <a:path h="2285881" w="6402483">
                <a:moveTo>
                  <a:pt x="0" y="0"/>
                </a:moveTo>
                <a:lnTo>
                  <a:pt x="6402483" y="0"/>
                </a:lnTo>
                <a:lnTo>
                  <a:pt x="6402483" y="2285881"/>
                </a:lnTo>
                <a:lnTo>
                  <a:pt x="0" y="22858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54583" b="-8936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03326" y="1188438"/>
            <a:ext cx="8340674" cy="3202999"/>
            <a:chOff x="0" y="0"/>
            <a:chExt cx="11120899" cy="427066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09550"/>
              <a:ext cx="11120899" cy="3501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7200">
                  <a:solidFill>
                    <a:srgbClr val="000000"/>
                  </a:solidFill>
                  <a:latin typeface="TAN Mon Cheri"/>
                  <a:ea typeface="TAN Mon Cheri"/>
                  <a:cs typeface="TAN Mon Cheri"/>
                  <a:sym typeface="TAN Mon Cheri"/>
                </a:rPr>
                <a:t>PROTECTEDMODIFIER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539357"/>
              <a:ext cx="11120899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47397" y="6338794"/>
            <a:ext cx="1333143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Output: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glowing gradient brush stroke "/>
          <p:cNvSpPr/>
          <p:nvPr/>
        </p:nvSpPr>
        <p:spPr>
          <a:xfrm flipH="false" flipV="false" rot="0">
            <a:off x="7716471" y="652331"/>
            <a:ext cx="15350424" cy="15350424"/>
          </a:xfrm>
          <a:custGeom>
            <a:avLst/>
            <a:gdLst/>
            <a:ahLst/>
            <a:cxnLst/>
            <a:rect r="r" b="b" t="t" l="l"/>
            <a:pathLst>
              <a:path h="15350424" w="15350424">
                <a:moveTo>
                  <a:pt x="0" y="0"/>
                </a:moveTo>
                <a:lnTo>
                  <a:pt x="15350424" y="0"/>
                </a:lnTo>
                <a:lnTo>
                  <a:pt x="15350424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a pink and yellow glowing gradient brush stroke"/>
          <p:cNvSpPr/>
          <p:nvPr/>
        </p:nvSpPr>
        <p:spPr>
          <a:xfrm flipH="false" flipV="false" rot="-184428">
            <a:off x="-1695813" y="-1958370"/>
            <a:ext cx="13198362" cy="13198362"/>
          </a:xfrm>
          <a:custGeom>
            <a:avLst/>
            <a:gdLst/>
            <a:ahLst/>
            <a:cxnLst/>
            <a:rect r="r" b="b" t="t" l="l"/>
            <a:pathLst>
              <a:path h="13198362" w="13198362">
                <a:moveTo>
                  <a:pt x="0" y="0"/>
                </a:moveTo>
                <a:lnTo>
                  <a:pt x="13198362" y="0"/>
                </a:lnTo>
                <a:lnTo>
                  <a:pt x="13198362" y="13198361"/>
                </a:lnTo>
                <a:lnTo>
                  <a:pt x="0" y="13198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2377" y="3060941"/>
            <a:ext cx="17583246" cy="5723212"/>
          </a:xfrm>
          <a:custGeom>
            <a:avLst/>
            <a:gdLst/>
            <a:ahLst/>
            <a:cxnLst/>
            <a:rect r="r" b="b" t="t" l="l"/>
            <a:pathLst>
              <a:path h="5723212" w="17583246">
                <a:moveTo>
                  <a:pt x="0" y="0"/>
                </a:moveTo>
                <a:lnTo>
                  <a:pt x="17583246" y="0"/>
                </a:lnTo>
                <a:lnTo>
                  <a:pt x="17583246" y="5723212"/>
                </a:lnTo>
                <a:lnTo>
                  <a:pt x="0" y="572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03" r="-559" b="-20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19992"/>
            <a:ext cx="15994513" cy="130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720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JE ICH VIAC AKO TRI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glowing gradient brush stroke "/>
          <p:cNvSpPr/>
          <p:nvPr/>
        </p:nvSpPr>
        <p:spPr>
          <a:xfrm flipH="false" flipV="false" rot="0">
            <a:off x="-3076792" y="3699120"/>
            <a:ext cx="13938055" cy="13938055"/>
          </a:xfrm>
          <a:custGeom>
            <a:avLst/>
            <a:gdLst/>
            <a:ahLst/>
            <a:cxnLst/>
            <a:rect r="r" b="b" t="t" l="l"/>
            <a:pathLst>
              <a:path h="13938055" w="13938055">
                <a:moveTo>
                  <a:pt x="0" y="0"/>
                </a:moveTo>
                <a:lnTo>
                  <a:pt x="13938055" y="0"/>
                </a:lnTo>
                <a:lnTo>
                  <a:pt x="13938055" y="13938055"/>
                </a:lnTo>
                <a:lnTo>
                  <a:pt x="0" y="13938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74204" y="3942050"/>
            <a:ext cx="13139592" cy="2402899"/>
            <a:chOff x="0" y="0"/>
            <a:chExt cx="17519456" cy="320386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09550"/>
              <a:ext cx="17519456" cy="1672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7200">
                  <a:solidFill>
                    <a:srgbClr val="000000"/>
                  </a:solidFill>
                  <a:latin typeface="TAN Mon Cheri"/>
                  <a:ea typeface="TAN Mon Cheri"/>
                  <a:cs typeface="TAN Mon Cheri"/>
                  <a:sym typeface="TAN Mon Cheri"/>
                </a:rPr>
                <a:t>STATIC?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710557"/>
              <a:ext cx="17519456" cy="1493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Static je modifikátor, ktorý označuje, že premenná alebo metóda patrí celej triede, nie jednotlivým objektom.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42261" y="9061084"/>
            <a:ext cx="8603478" cy="795296"/>
            <a:chOff x="0" y="0"/>
            <a:chExt cx="11471304" cy="10603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191585"/>
              <a:ext cx="677225" cy="677225"/>
            </a:xfrm>
            <a:custGeom>
              <a:avLst/>
              <a:gdLst/>
              <a:ahLst/>
              <a:cxnLst/>
              <a:rect r="r" b="b" t="t" l="l"/>
              <a:pathLst>
                <a:path h="677225" w="677225">
                  <a:moveTo>
                    <a:pt x="0" y="0"/>
                  </a:moveTo>
                  <a:lnTo>
                    <a:pt x="677225" y="0"/>
                  </a:lnTo>
                  <a:lnTo>
                    <a:pt x="677225" y="677224"/>
                  </a:lnTo>
                  <a:lnTo>
                    <a:pt x="0" y="677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093098" y="-47625"/>
              <a:ext cx="10378206" cy="1108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14"/>
                </a:lnSpc>
                <a:spcBef>
                  <a:spcPct val="0"/>
                </a:spcBef>
              </a:pPr>
              <a:r>
                <a:rPr lang="en-US" sz="2439" i="true">
                  <a:solidFill>
                    <a:srgbClr val="000000"/>
                  </a:solidFill>
                  <a:latin typeface="TT Commons Pro Italics"/>
                  <a:ea typeface="TT Commons Pro Italics"/>
                  <a:cs typeface="TT Commons Pro Italics"/>
                  <a:sym typeface="TT Commons Pro Italics"/>
                </a:rPr>
                <a:t>Rovnako ako v prípade access modifikátorov, aj toto sa dá použiť na triedy, metódy a premenné.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0" r="-58594" b="-18194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4554" y="434570"/>
            <a:ext cx="8494893" cy="9852430"/>
          </a:xfrm>
          <a:custGeom>
            <a:avLst/>
            <a:gdLst/>
            <a:ahLst/>
            <a:cxnLst/>
            <a:rect r="r" b="b" t="t" l="l"/>
            <a:pathLst>
              <a:path h="9852430" w="8494893">
                <a:moveTo>
                  <a:pt x="0" y="0"/>
                </a:moveTo>
                <a:lnTo>
                  <a:pt x="8494892" y="0"/>
                </a:lnTo>
                <a:lnTo>
                  <a:pt x="8494892" y="9852430"/>
                </a:lnTo>
                <a:lnTo>
                  <a:pt x="0" y="9852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26295" y="434570"/>
            <a:ext cx="9437152" cy="5864663"/>
          </a:xfrm>
          <a:custGeom>
            <a:avLst/>
            <a:gdLst/>
            <a:ahLst/>
            <a:cxnLst/>
            <a:rect r="r" b="b" t="t" l="l"/>
            <a:pathLst>
              <a:path h="5864663" w="9437152">
                <a:moveTo>
                  <a:pt x="0" y="0"/>
                </a:moveTo>
                <a:lnTo>
                  <a:pt x="9437151" y="0"/>
                </a:lnTo>
                <a:lnTo>
                  <a:pt x="9437151" y="5864663"/>
                </a:lnTo>
                <a:lnTo>
                  <a:pt x="0" y="5864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90871" y="6299233"/>
            <a:ext cx="9144000" cy="3525398"/>
          </a:xfrm>
          <a:custGeom>
            <a:avLst/>
            <a:gdLst/>
            <a:ahLst/>
            <a:cxnLst/>
            <a:rect r="r" b="b" t="t" l="l"/>
            <a:pathLst>
              <a:path h="3525398" w="9144000">
                <a:moveTo>
                  <a:pt x="0" y="0"/>
                </a:moveTo>
                <a:lnTo>
                  <a:pt x="9144000" y="0"/>
                </a:lnTo>
                <a:lnTo>
                  <a:pt x="9144000" y="3525398"/>
                </a:lnTo>
                <a:lnTo>
                  <a:pt x="0" y="35253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colorful glowing gradient brush stroke "/>
          <p:cNvSpPr/>
          <p:nvPr/>
        </p:nvSpPr>
        <p:spPr>
          <a:xfrm flipH="false" flipV="false" rot="-8550296">
            <a:off x="5789713" y="-6055827"/>
            <a:ext cx="17658977" cy="14436213"/>
          </a:xfrm>
          <a:custGeom>
            <a:avLst/>
            <a:gdLst/>
            <a:ahLst/>
            <a:cxnLst/>
            <a:rect r="r" b="b" t="t" l="l"/>
            <a:pathLst>
              <a:path h="14436213" w="17658977">
                <a:moveTo>
                  <a:pt x="0" y="0"/>
                </a:moveTo>
                <a:lnTo>
                  <a:pt x="17658977" y="0"/>
                </a:lnTo>
                <a:lnTo>
                  <a:pt x="17658977" y="14436214"/>
                </a:lnTo>
                <a:lnTo>
                  <a:pt x="0" y="14436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3" id="3" descr="a rounded gradient shape"/>
          <p:cNvSpPr/>
          <p:nvPr/>
        </p:nvSpPr>
        <p:spPr>
          <a:xfrm flipH="false" flipV="false" rot="0">
            <a:off x="-4063904" y="1759714"/>
            <a:ext cx="13938055" cy="13938055"/>
          </a:xfrm>
          <a:custGeom>
            <a:avLst/>
            <a:gdLst/>
            <a:ahLst/>
            <a:cxnLst/>
            <a:rect r="r" b="b" t="t" l="l"/>
            <a:pathLst>
              <a:path h="13938055" w="13938055">
                <a:moveTo>
                  <a:pt x="0" y="0"/>
                </a:moveTo>
                <a:lnTo>
                  <a:pt x="13938055" y="0"/>
                </a:lnTo>
                <a:lnTo>
                  <a:pt x="13938055" y="13938055"/>
                </a:lnTo>
                <a:lnTo>
                  <a:pt x="0" y="13938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12974" y="4385310"/>
            <a:ext cx="13862053" cy="130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720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PRAKTICKÉ ÚLOHY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DAGV5m8HO1g</dc:identifier>
  <dcterms:modified xsi:type="dcterms:W3CDTF">2011-08-01T06:04:30Z</dcterms:modified>
  <cp:revision>1</cp:revision>
  <dc:title>Webinar Keynote Presentation</dc:title>
</cp:coreProperties>
</file>